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75" r:id="rId4"/>
    <p:sldId id="262" r:id="rId5"/>
    <p:sldId id="258" r:id="rId6"/>
    <p:sldId id="259" r:id="rId7"/>
    <p:sldId id="260" r:id="rId8"/>
    <p:sldId id="266" r:id="rId9"/>
    <p:sldId id="261" r:id="rId10"/>
    <p:sldId id="263" r:id="rId11"/>
    <p:sldId id="265" r:id="rId12"/>
    <p:sldId id="273" r:id="rId13"/>
    <p:sldId id="267" r:id="rId14"/>
    <p:sldId id="268" r:id="rId15"/>
    <p:sldId id="272"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60"/>
  </p:normalViewPr>
  <p:slideViewPr>
    <p:cSldViewPr snapToGrid="0">
      <p:cViewPr varScale="1">
        <p:scale>
          <a:sx n="68" d="100"/>
          <a:sy n="68" d="100"/>
        </p:scale>
        <p:origin x="81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DE8FC-AEB4-44E5-9A8D-76BD4925C4AB}" type="datetimeFigureOut">
              <a:rPr lang="en-US" smtClean="0"/>
              <a:t>2018/11/09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60FCF-C96B-4729-83ED-619A1CC1C31A}" type="slidenum">
              <a:rPr lang="en-US" smtClean="0"/>
              <a:t>‹#›</a:t>
            </a:fld>
            <a:endParaRPr lang="en-US"/>
          </a:p>
        </p:txBody>
      </p:sp>
    </p:spTree>
    <p:extLst>
      <p:ext uri="{BB962C8B-B14F-4D97-AF65-F5344CB8AC3E}">
        <p14:creationId xmlns:p14="http://schemas.microsoft.com/office/powerpoint/2010/main" val="138246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5000 commission piece </a:t>
            </a:r>
          </a:p>
          <a:p>
            <a:r>
              <a:rPr lang="en-US" dirty="0"/>
              <a:t>Already commissioned to do 2 others</a:t>
            </a:r>
          </a:p>
        </p:txBody>
      </p:sp>
      <p:sp>
        <p:nvSpPr>
          <p:cNvPr id="4" name="Slide Number Placeholder 3"/>
          <p:cNvSpPr>
            <a:spLocks noGrp="1"/>
          </p:cNvSpPr>
          <p:nvPr>
            <p:ph type="sldNum" sz="quarter" idx="10"/>
          </p:nvPr>
        </p:nvSpPr>
        <p:spPr/>
        <p:txBody>
          <a:bodyPr/>
          <a:lstStyle/>
          <a:p>
            <a:fld id="{61A60FCF-C96B-4729-83ED-619A1CC1C31A}" type="slidenum">
              <a:rPr lang="en-US" smtClean="0"/>
              <a:t>15</a:t>
            </a:fld>
            <a:endParaRPr lang="en-US"/>
          </a:p>
        </p:txBody>
      </p:sp>
    </p:spTree>
    <p:extLst>
      <p:ext uri="{BB962C8B-B14F-4D97-AF65-F5344CB8AC3E}">
        <p14:creationId xmlns:p14="http://schemas.microsoft.com/office/powerpoint/2010/main" val="340448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 doesn’t have to cost money </a:t>
            </a:r>
          </a:p>
          <a:p>
            <a:r>
              <a:rPr lang="en-US" dirty="0"/>
              <a:t>A frame can be a branch </a:t>
            </a:r>
          </a:p>
          <a:p>
            <a:r>
              <a:rPr lang="en-US" dirty="0"/>
              <a:t>Start where you are </a:t>
            </a:r>
          </a:p>
          <a:p>
            <a:r>
              <a:rPr lang="en-US"/>
              <a:t>Tape and a table</a:t>
            </a:r>
          </a:p>
          <a:p>
            <a:endParaRPr lang="en-US"/>
          </a:p>
        </p:txBody>
      </p:sp>
      <p:sp>
        <p:nvSpPr>
          <p:cNvPr id="4" name="Slide Number Placeholder 3"/>
          <p:cNvSpPr>
            <a:spLocks noGrp="1"/>
          </p:cNvSpPr>
          <p:nvPr>
            <p:ph type="sldNum" sz="quarter" idx="10"/>
          </p:nvPr>
        </p:nvSpPr>
        <p:spPr/>
        <p:txBody>
          <a:bodyPr/>
          <a:lstStyle/>
          <a:p>
            <a:fld id="{61A60FCF-C96B-4729-83ED-619A1CC1C31A}" type="slidenum">
              <a:rPr lang="en-US" smtClean="0"/>
              <a:t>16</a:t>
            </a:fld>
            <a:endParaRPr lang="en-US"/>
          </a:p>
        </p:txBody>
      </p:sp>
    </p:spTree>
    <p:extLst>
      <p:ext uri="{BB962C8B-B14F-4D97-AF65-F5344CB8AC3E}">
        <p14:creationId xmlns:p14="http://schemas.microsoft.com/office/powerpoint/2010/main" val="23151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EE1D-6AC1-4A92-B16D-E6552CF50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7CB1F1-51E7-4025-B18A-FCDB0DBD0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173F93-AF40-45F6-BBF0-51A1806DAFE5}"/>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5" name="Footer Placeholder 4">
            <a:extLst>
              <a:ext uri="{FF2B5EF4-FFF2-40B4-BE49-F238E27FC236}">
                <a16:creationId xmlns:a16="http://schemas.microsoft.com/office/drawing/2014/main" id="{A1C9FF6C-961C-473B-A0B6-FF5DF292B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70F1A-845C-4E08-B838-B3272C97C900}"/>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175347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3D6C-66B5-4CAD-B23B-DF256F2A5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87D35-5CFA-405E-ACD8-8833164B81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A8B0D-A42D-47E9-A740-9125C72D08A6}"/>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5" name="Footer Placeholder 4">
            <a:extLst>
              <a:ext uri="{FF2B5EF4-FFF2-40B4-BE49-F238E27FC236}">
                <a16:creationId xmlns:a16="http://schemas.microsoft.com/office/drawing/2014/main" id="{27063022-3C6A-4745-A0D9-608A7EBA1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4B506-A092-4713-B342-58ADFD3A7F51}"/>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283913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71EFEB-1719-4818-80C6-4BC67066E4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AD26D7-A2F5-402F-9F41-5E66901226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1F8B0-7FEF-40AC-B4AE-317A899C2C3F}"/>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5" name="Footer Placeholder 4">
            <a:extLst>
              <a:ext uri="{FF2B5EF4-FFF2-40B4-BE49-F238E27FC236}">
                <a16:creationId xmlns:a16="http://schemas.microsoft.com/office/drawing/2014/main" id="{239F8D74-DDB4-44E8-AD04-37682DCE8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4C429-D8D4-41EB-9D2E-0CE1E4AEBF0F}"/>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45772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7C77-4CFD-4DE4-B404-F825A7003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CEE7B-8833-48A5-87C6-DCFA96002E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29B0-CB9E-4362-9872-5D4A50960FB7}"/>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5" name="Footer Placeholder 4">
            <a:extLst>
              <a:ext uri="{FF2B5EF4-FFF2-40B4-BE49-F238E27FC236}">
                <a16:creationId xmlns:a16="http://schemas.microsoft.com/office/drawing/2014/main" id="{017D335D-564E-45A2-991C-05BCCAEE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D8401-AC50-4FDB-885B-43F51EEA6FAF}"/>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220648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AD63-4F30-4118-A578-8F2BAD5D7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8DD11-B38D-4C2E-B29F-6C5E3F358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345B67-78A0-4566-95FB-2C205BEC6204}"/>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5" name="Footer Placeholder 4">
            <a:extLst>
              <a:ext uri="{FF2B5EF4-FFF2-40B4-BE49-F238E27FC236}">
                <a16:creationId xmlns:a16="http://schemas.microsoft.com/office/drawing/2014/main" id="{5128A288-B964-4D45-ABD2-E7BC02A78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51CBA-8124-4B2C-AFBE-13DC676A140A}"/>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101821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AF06-7D07-4EFF-AC3E-4C915E953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B60A8-8B20-4D20-84CC-BF1A8FFD22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0987AE-B572-4373-A79A-B18D360D4B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A692B-B61C-422E-A5D1-2326C290F820}"/>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6" name="Footer Placeholder 5">
            <a:extLst>
              <a:ext uri="{FF2B5EF4-FFF2-40B4-BE49-F238E27FC236}">
                <a16:creationId xmlns:a16="http://schemas.microsoft.com/office/drawing/2014/main" id="{E38B46CD-3784-4C8D-B936-639DF4399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8A2FF-39A2-4226-BEBF-FA149BB9CDE9}"/>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84991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C7D3-39D6-497B-AB3A-FEB7F37DB9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09B076-93F7-426F-AB4D-FA61D5C92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2B1B12-2A67-4267-B183-B738FD92EA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48342-453B-4A00-A64F-B8DF954E4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E3843C-E9D9-4EC0-8532-AE61A09450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7F5D7F-F434-4BAB-876B-FFDE24CD183E}"/>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8" name="Footer Placeholder 7">
            <a:extLst>
              <a:ext uri="{FF2B5EF4-FFF2-40B4-BE49-F238E27FC236}">
                <a16:creationId xmlns:a16="http://schemas.microsoft.com/office/drawing/2014/main" id="{437B8873-7EEF-4A30-B198-3DA3EA7ED1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C9DD3-11C8-403F-A4CA-BB66439BE1E8}"/>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94184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0F3B-80B4-4733-8255-6BB2051A9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82039-81F7-4E47-93D4-150914230B67}"/>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4" name="Footer Placeholder 3">
            <a:extLst>
              <a:ext uri="{FF2B5EF4-FFF2-40B4-BE49-F238E27FC236}">
                <a16:creationId xmlns:a16="http://schemas.microsoft.com/office/drawing/2014/main" id="{BEE20C67-19A2-4A85-A175-7B629763A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0FCA99-6D8C-455C-A79E-CABA531C82B9}"/>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9726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066FF-2D97-49C7-B1F2-35D0940C5A36}"/>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3" name="Footer Placeholder 2">
            <a:extLst>
              <a:ext uri="{FF2B5EF4-FFF2-40B4-BE49-F238E27FC236}">
                <a16:creationId xmlns:a16="http://schemas.microsoft.com/office/drawing/2014/main" id="{D9CE2674-2FDE-44D2-903F-6A53AF9B75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06907B-C3D1-4A60-8BD4-5E03286745F8}"/>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33977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5E92-42EE-4610-960D-969A04D59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F95DB6-12D6-45AC-9B78-ADA06B857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2C874-86CF-4512-9C9C-0B1EC2B95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455F19-6A5F-49EE-963A-6837384EB610}"/>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6" name="Footer Placeholder 5">
            <a:extLst>
              <a:ext uri="{FF2B5EF4-FFF2-40B4-BE49-F238E27FC236}">
                <a16:creationId xmlns:a16="http://schemas.microsoft.com/office/drawing/2014/main" id="{377BAF71-420D-4481-8B0C-75BFC6087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297E5-CB82-49A7-9AA7-0F55D8BD906D}"/>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347611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2034-1537-449F-9C48-0B00A35FE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48E3CF-97A3-4A9A-93B9-FAE3CE94D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BAC16-BE2D-4DA6-93C4-3D4F99EE9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29C068-1420-4FCF-907E-07B8971B4F89}"/>
              </a:ext>
            </a:extLst>
          </p:cNvPr>
          <p:cNvSpPr>
            <a:spLocks noGrp="1"/>
          </p:cNvSpPr>
          <p:nvPr>
            <p:ph type="dt" sz="half" idx="10"/>
          </p:nvPr>
        </p:nvSpPr>
        <p:spPr/>
        <p:txBody>
          <a:bodyPr/>
          <a:lstStyle/>
          <a:p>
            <a:fld id="{72013531-82EE-4EDD-9C3C-5866F4F70383}" type="datetimeFigureOut">
              <a:rPr lang="en-US" smtClean="0"/>
              <a:t>2018/11/09</a:t>
            </a:fld>
            <a:endParaRPr lang="en-US"/>
          </a:p>
        </p:txBody>
      </p:sp>
      <p:sp>
        <p:nvSpPr>
          <p:cNvPr id="6" name="Footer Placeholder 5">
            <a:extLst>
              <a:ext uri="{FF2B5EF4-FFF2-40B4-BE49-F238E27FC236}">
                <a16:creationId xmlns:a16="http://schemas.microsoft.com/office/drawing/2014/main" id="{8E57D162-3E93-47C1-9893-245E1979A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8EEB4-A1DD-4869-87C8-2C1EBC4B0329}"/>
              </a:ext>
            </a:extLst>
          </p:cNvPr>
          <p:cNvSpPr>
            <a:spLocks noGrp="1"/>
          </p:cNvSpPr>
          <p:nvPr>
            <p:ph type="sldNum" sz="quarter" idx="12"/>
          </p:nvPr>
        </p:nvSpPr>
        <p:spPr/>
        <p:txBody>
          <a:bodyPr/>
          <a:lstStyle/>
          <a:p>
            <a:fld id="{6A215C31-90BF-4B71-BB43-3632FAB024A3}" type="slidenum">
              <a:rPr lang="en-US" smtClean="0"/>
              <a:t>‹#›</a:t>
            </a:fld>
            <a:endParaRPr lang="en-US"/>
          </a:p>
        </p:txBody>
      </p:sp>
    </p:spTree>
    <p:extLst>
      <p:ext uri="{BB962C8B-B14F-4D97-AF65-F5344CB8AC3E}">
        <p14:creationId xmlns:p14="http://schemas.microsoft.com/office/powerpoint/2010/main" val="177532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D33-B800-448B-AF89-C5746B7A9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7C589-16F1-4B71-94D4-99BFC1B0A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A7CF1-F2C4-431C-8048-B61A00446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13531-82EE-4EDD-9C3C-5866F4F70383}" type="datetimeFigureOut">
              <a:rPr lang="en-US" smtClean="0"/>
              <a:t>2018/11/09</a:t>
            </a:fld>
            <a:endParaRPr lang="en-US"/>
          </a:p>
        </p:txBody>
      </p:sp>
      <p:sp>
        <p:nvSpPr>
          <p:cNvPr id="5" name="Footer Placeholder 4">
            <a:extLst>
              <a:ext uri="{FF2B5EF4-FFF2-40B4-BE49-F238E27FC236}">
                <a16:creationId xmlns:a16="http://schemas.microsoft.com/office/drawing/2014/main" id="{177EE037-A9F6-4F9B-8C6D-AC8F04442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4D6B6-7F33-4345-810B-9D029D4C1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15C31-90BF-4B71-BB43-3632FAB024A3}" type="slidenum">
              <a:rPr lang="en-US" smtClean="0"/>
              <a:t>‹#›</a:t>
            </a:fld>
            <a:endParaRPr lang="en-US"/>
          </a:p>
        </p:txBody>
      </p:sp>
    </p:spTree>
    <p:extLst>
      <p:ext uri="{BB962C8B-B14F-4D97-AF65-F5344CB8AC3E}">
        <p14:creationId xmlns:p14="http://schemas.microsoft.com/office/powerpoint/2010/main" val="3345769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emf"/><Relationship Id="rId1" Type="http://schemas.openxmlformats.org/officeDocument/2006/relationships/slideLayout" Target="../slideLayouts/slideLayout5.xml"/><Relationship Id="rId5" Type="http://schemas.openxmlformats.org/officeDocument/2006/relationships/hyperlink" Target="mailto:Judie.Acquin-Miksovsky@gnb.ca" TargetMode="External"/><Relationship Id="rId4" Type="http://schemas.openxmlformats.org/officeDocument/2006/relationships/hyperlink" Target="mailto:Dan.Robichaud@gnb.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097A-1EB8-4B93-91A8-4C82DEF5600F}"/>
              </a:ext>
            </a:extLst>
          </p:cNvPr>
          <p:cNvSpPr>
            <a:spLocks noGrp="1"/>
          </p:cNvSpPr>
          <p:nvPr>
            <p:ph type="ctrTitle"/>
          </p:nvPr>
        </p:nvSpPr>
        <p:spPr/>
        <p:txBody>
          <a:bodyPr>
            <a:normAutofit/>
          </a:bodyPr>
          <a:lstStyle/>
          <a:p>
            <a:r>
              <a:rPr lang="en-US" sz="9600" dirty="0">
                <a:latin typeface="+mn-lt"/>
              </a:rPr>
              <a:t>Wampum</a:t>
            </a:r>
          </a:p>
        </p:txBody>
      </p:sp>
      <p:sp>
        <p:nvSpPr>
          <p:cNvPr id="3" name="Subtitle 2">
            <a:extLst>
              <a:ext uri="{FF2B5EF4-FFF2-40B4-BE49-F238E27FC236}">
                <a16:creationId xmlns:a16="http://schemas.microsoft.com/office/drawing/2014/main" id="{CC54A0FB-8373-451F-AAA2-37A651BEE1A1}"/>
              </a:ext>
            </a:extLst>
          </p:cNvPr>
          <p:cNvSpPr>
            <a:spLocks noGrp="1"/>
          </p:cNvSpPr>
          <p:nvPr>
            <p:ph type="subTitle" idx="1"/>
          </p:nvPr>
        </p:nvSpPr>
        <p:spPr/>
        <p:txBody>
          <a:bodyPr>
            <a:normAutofit/>
          </a:bodyPr>
          <a:lstStyle/>
          <a:p>
            <a:r>
              <a:rPr lang="en-US" sz="6600" dirty="0"/>
              <a:t>East Coast Story Telling</a:t>
            </a:r>
          </a:p>
        </p:txBody>
      </p:sp>
      <p:pic>
        <p:nvPicPr>
          <p:cNvPr id="4" name="Picture 3">
            <a:extLst>
              <a:ext uri="{FF2B5EF4-FFF2-40B4-BE49-F238E27FC236}">
                <a16:creationId xmlns:a16="http://schemas.microsoft.com/office/drawing/2014/main" id="{6E80196D-4075-4873-AB65-271C5C8A757D}"/>
              </a:ext>
            </a:extLst>
          </p:cNvPr>
          <p:cNvPicPr>
            <a:picLocks noChangeAspect="1"/>
          </p:cNvPicPr>
          <p:nvPr/>
        </p:nvPicPr>
        <p:blipFill>
          <a:blip r:embed="rId2"/>
          <a:stretch>
            <a:fillRect/>
          </a:stretch>
        </p:blipFill>
        <p:spPr>
          <a:xfrm>
            <a:off x="0" y="-4104734"/>
            <a:ext cx="12192000" cy="6420897"/>
          </a:xfrm>
          <a:prstGeom prst="rect">
            <a:avLst/>
          </a:prstGeom>
        </p:spPr>
      </p:pic>
    </p:spTree>
    <p:extLst>
      <p:ext uri="{BB962C8B-B14F-4D97-AF65-F5344CB8AC3E}">
        <p14:creationId xmlns:p14="http://schemas.microsoft.com/office/powerpoint/2010/main" val="321588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4258-D24E-4E89-B44D-41896A043A70}"/>
              </a:ext>
            </a:extLst>
          </p:cNvPr>
          <p:cNvSpPr>
            <a:spLocks noGrp="1"/>
          </p:cNvSpPr>
          <p:nvPr>
            <p:ph type="title"/>
          </p:nvPr>
        </p:nvSpPr>
        <p:spPr>
          <a:xfrm>
            <a:off x="1079939" y="754006"/>
            <a:ext cx="3281854" cy="5432560"/>
          </a:xfrm>
        </p:spPr>
        <p:txBody>
          <a:bodyPr>
            <a:noAutofit/>
          </a:bodyPr>
          <a:lstStyle/>
          <a:p>
            <a:r>
              <a:rPr lang="en-US" sz="4800" dirty="0">
                <a:latin typeface="+mn-lt"/>
              </a:rPr>
              <a:t>Wampum cut and shaped into beads, and used for jewellery</a:t>
            </a:r>
          </a:p>
        </p:txBody>
      </p:sp>
      <p:pic>
        <p:nvPicPr>
          <p:cNvPr id="5" name="Content Placeholder 4">
            <a:extLst>
              <a:ext uri="{FF2B5EF4-FFF2-40B4-BE49-F238E27FC236}">
                <a16:creationId xmlns:a16="http://schemas.microsoft.com/office/drawing/2014/main" id="{7ECAE799-EC59-496F-839E-73F7216F7B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074" y="911379"/>
            <a:ext cx="5275187" cy="5275187"/>
          </a:xfrm>
        </p:spPr>
      </p:pic>
    </p:spTree>
    <p:extLst>
      <p:ext uri="{BB962C8B-B14F-4D97-AF65-F5344CB8AC3E}">
        <p14:creationId xmlns:p14="http://schemas.microsoft.com/office/powerpoint/2010/main" val="373781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65C-D2AE-429A-A5ED-41F9469AEBE1}"/>
              </a:ext>
            </a:extLst>
          </p:cNvPr>
          <p:cNvSpPr>
            <a:spLocks noGrp="1"/>
          </p:cNvSpPr>
          <p:nvPr>
            <p:ph type="title"/>
          </p:nvPr>
        </p:nvSpPr>
        <p:spPr>
          <a:xfrm>
            <a:off x="262759" y="279838"/>
            <a:ext cx="2853222" cy="6298322"/>
          </a:xfrm>
        </p:spPr>
        <p:txBody>
          <a:bodyPr>
            <a:normAutofit/>
          </a:bodyPr>
          <a:lstStyle/>
          <a:p>
            <a:r>
              <a:rPr lang="en-US" sz="3600" dirty="0">
                <a:latin typeface="+mn-lt"/>
              </a:rPr>
              <a:t>Wampum is often used for everything from simple jewellery, ceremonial belts, and art.</a:t>
            </a:r>
          </a:p>
        </p:txBody>
      </p:sp>
      <p:pic>
        <p:nvPicPr>
          <p:cNvPr id="5" name="Content Placeholder 4">
            <a:extLst>
              <a:ext uri="{FF2B5EF4-FFF2-40B4-BE49-F238E27FC236}">
                <a16:creationId xmlns:a16="http://schemas.microsoft.com/office/drawing/2014/main" id="{11BA0F87-1442-4A00-94D5-90022A14DA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5548" y="0"/>
            <a:ext cx="8756452" cy="6857999"/>
          </a:xfrm>
        </p:spPr>
      </p:pic>
    </p:spTree>
    <p:extLst>
      <p:ext uri="{BB962C8B-B14F-4D97-AF65-F5344CB8AC3E}">
        <p14:creationId xmlns:p14="http://schemas.microsoft.com/office/powerpoint/2010/main" val="90762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BB6E56C-9E10-4BBD-8B6B-3272335A4BE8}"/>
              </a:ext>
            </a:extLst>
          </p:cNvPr>
          <p:cNvPicPr>
            <a:picLocks noGrp="1" noChangeAspect="1"/>
          </p:cNvPicPr>
          <p:nvPr>
            <p:ph type="pic" idx="1"/>
          </p:nvPr>
        </p:nvPicPr>
        <p:blipFill rotWithShape="1">
          <a:blip r:embed="rId2">
            <a:alphaModFix/>
            <a:extLst>
              <a:ext uri="{28A0092B-C50C-407E-A947-70E740481C1C}">
                <a14:useLocalDpi xmlns:a14="http://schemas.microsoft.com/office/drawing/2010/main" val="0"/>
              </a:ext>
            </a:extLst>
          </a:blip>
          <a:srcRect l="951" r="5813"/>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 Placeholder 3">
            <a:extLst>
              <a:ext uri="{FF2B5EF4-FFF2-40B4-BE49-F238E27FC236}">
                <a16:creationId xmlns:a16="http://schemas.microsoft.com/office/drawing/2014/main" id="{031D8CAF-C69E-4887-B0D8-E313B5922991}"/>
              </a:ext>
            </a:extLst>
          </p:cNvPr>
          <p:cNvSpPr>
            <a:spLocks noGrp="1"/>
          </p:cNvSpPr>
          <p:nvPr>
            <p:ph type="body" sz="half" idx="2"/>
          </p:nvPr>
        </p:nvSpPr>
        <p:spPr>
          <a:xfrm>
            <a:off x="1090435" y="1534585"/>
            <a:ext cx="4706803" cy="3788830"/>
          </a:xfrm>
        </p:spPr>
        <p:txBody>
          <a:bodyPr vert="horz" lIns="91440" tIns="45720" rIns="91440" bIns="45720" rtlCol="0" anchor="ctr">
            <a:normAutofit/>
          </a:bodyPr>
          <a:lstStyle/>
          <a:p>
            <a:r>
              <a:rPr lang="en-US" sz="4800" dirty="0">
                <a:solidFill>
                  <a:srgbClr val="000000"/>
                </a:solidFill>
              </a:rPr>
              <a:t>Nontraditional jewellery with wampum</a:t>
            </a:r>
          </a:p>
        </p:txBody>
      </p:sp>
    </p:spTree>
    <p:extLst>
      <p:ext uri="{BB962C8B-B14F-4D97-AF65-F5344CB8AC3E}">
        <p14:creationId xmlns:p14="http://schemas.microsoft.com/office/powerpoint/2010/main" val="356552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D1-10BF-4E76-ABB4-69A9FFF9AC90}"/>
              </a:ext>
            </a:extLst>
          </p:cNvPr>
          <p:cNvSpPr>
            <a:spLocks noGrp="1"/>
          </p:cNvSpPr>
          <p:nvPr>
            <p:ph type="title"/>
          </p:nvPr>
        </p:nvSpPr>
        <p:spPr>
          <a:xfrm>
            <a:off x="932793" y="628697"/>
            <a:ext cx="3355428" cy="5082364"/>
          </a:xfrm>
        </p:spPr>
        <p:txBody>
          <a:bodyPr>
            <a:normAutofit/>
          </a:bodyPr>
          <a:lstStyle/>
          <a:p>
            <a:r>
              <a:rPr lang="en-US" sz="4800" dirty="0">
                <a:latin typeface="+mn-lt"/>
              </a:rPr>
              <a:t>Wampum used as gemstones in jewellery</a:t>
            </a:r>
          </a:p>
        </p:txBody>
      </p:sp>
      <p:pic>
        <p:nvPicPr>
          <p:cNvPr id="5" name="Content Placeholder 4">
            <a:extLst>
              <a:ext uri="{FF2B5EF4-FFF2-40B4-BE49-F238E27FC236}">
                <a16:creationId xmlns:a16="http://schemas.microsoft.com/office/drawing/2014/main" id="{7CB9DA3D-82CE-4E14-9912-924AF8FE7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8825" y="-518242"/>
            <a:ext cx="6673175" cy="7376242"/>
          </a:xfrm>
        </p:spPr>
      </p:pic>
    </p:spTree>
    <p:extLst>
      <p:ext uri="{BB962C8B-B14F-4D97-AF65-F5344CB8AC3E}">
        <p14:creationId xmlns:p14="http://schemas.microsoft.com/office/powerpoint/2010/main" val="308733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730C344-F598-4C2F-96D9-EB5333FB108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087007" y="955943"/>
            <a:ext cx="6222124" cy="4913045"/>
          </a:xfrm>
        </p:spPr>
      </p:pic>
      <p:sp>
        <p:nvSpPr>
          <p:cNvPr id="4" name="Text Placeholder 3">
            <a:extLst>
              <a:ext uri="{FF2B5EF4-FFF2-40B4-BE49-F238E27FC236}">
                <a16:creationId xmlns:a16="http://schemas.microsoft.com/office/drawing/2014/main" id="{B4C3302A-303A-4572-BCF1-374EE803D781}"/>
              </a:ext>
            </a:extLst>
          </p:cNvPr>
          <p:cNvSpPr>
            <a:spLocks noGrp="1"/>
          </p:cNvSpPr>
          <p:nvPr>
            <p:ph type="body" sz="half" idx="2"/>
          </p:nvPr>
        </p:nvSpPr>
        <p:spPr>
          <a:xfrm>
            <a:off x="788276" y="1506671"/>
            <a:ext cx="3878317" cy="3811588"/>
          </a:xfrm>
        </p:spPr>
        <p:txBody>
          <a:bodyPr>
            <a:noAutofit/>
          </a:bodyPr>
          <a:lstStyle/>
          <a:p>
            <a:r>
              <a:rPr lang="en-US" sz="4800" dirty="0"/>
              <a:t>Wampum again used as gemstones in silver jewellery.</a:t>
            </a:r>
          </a:p>
        </p:txBody>
      </p:sp>
    </p:spTree>
    <p:extLst>
      <p:ext uri="{BB962C8B-B14F-4D97-AF65-F5344CB8AC3E}">
        <p14:creationId xmlns:p14="http://schemas.microsoft.com/office/powerpoint/2010/main" val="303905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438C5D-2552-4C1B-B9B5-2307DB4FF995}"/>
              </a:ext>
            </a:extLst>
          </p:cNvPr>
          <p:cNvSpPr>
            <a:spLocks noGrp="1"/>
          </p:cNvSpPr>
          <p:nvPr>
            <p:ph type="body" sz="half" idx="2"/>
          </p:nvPr>
        </p:nvSpPr>
        <p:spPr>
          <a:xfrm>
            <a:off x="661113" y="1253331"/>
            <a:ext cx="3932237" cy="3811588"/>
          </a:xfrm>
        </p:spPr>
        <p:txBody>
          <a:bodyPr>
            <a:noAutofit/>
          </a:bodyPr>
          <a:lstStyle/>
          <a:p>
            <a:r>
              <a:rPr lang="en-US" sz="3600" dirty="0"/>
              <a:t>Wampum sculpture carved by Marcia Poirier from Wild About Wampum, here in NB Canada.  Quahog shell is symmetrical on both sides.</a:t>
            </a:r>
          </a:p>
        </p:txBody>
      </p:sp>
      <p:pic>
        <p:nvPicPr>
          <p:cNvPr id="9" name="Picture Placeholder 8">
            <a:extLst>
              <a:ext uri="{FF2B5EF4-FFF2-40B4-BE49-F238E27FC236}">
                <a16:creationId xmlns:a16="http://schemas.microsoft.com/office/drawing/2014/main" id="{ADF19DAB-48AF-4F03-B0FC-25E1AA51F48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764" r="7764"/>
          <a:stretch>
            <a:fillRect/>
          </a:stretch>
        </p:blipFill>
        <p:spPr>
          <a:xfrm>
            <a:off x="5095345" y="457200"/>
            <a:ext cx="6843703" cy="5403850"/>
          </a:xfrm>
        </p:spPr>
      </p:pic>
    </p:spTree>
    <p:extLst>
      <p:ext uri="{BB962C8B-B14F-4D97-AF65-F5344CB8AC3E}">
        <p14:creationId xmlns:p14="http://schemas.microsoft.com/office/powerpoint/2010/main" val="99418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CDAB-1BEA-4849-BBBF-951579EECA09}"/>
              </a:ext>
            </a:extLst>
          </p:cNvPr>
          <p:cNvSpPr>
            <a:spLocks noGrp="1"/>
          </p:cNvSpPr>
          <p:nvPr>
            <p:ph type="title"/>
          </p:nvPr>
        </p:nvSpPr>
        <p:spPr>
          <a:xfrm>
            <a:off x="346244" y="0"/>
            <a:ext cx="6586491" cy="1676603"/>
          </a:xfrm>
        </p:spPr>
        <p:txBody>
          <a:bodyPr vert="horz" lIns="91440" tIns="45720" rIns="91440" bIns="45720" rtlCol="0" anchor="ctr">
            <a:normAutofit/>
          </a:bodyPr>
          <a:lstStyle/>
          <a:p>
            <a:r>
              <a:rPr lang="en-US" sz="4800" dirty="0">
                <a:latin typeface="+mn-lt"/>
              </a:rPr>
              <a:t>Wampum Belt</a:t>
            </a:r>
          </a:p>
        </p:txBody>
      </p:sp>
      <p:sp>
        <p:nvSpPr>
          <p:cNvPr id="4" name="Text Placeholder 3">
            <a:extLst>
              <a:ext uri="{FF2B5EF4-FFF2-40B4-BE49-F238E27FC236}">
                <a16:creationId xmlns:a16="http://schemas.microsoft.com/office/drawing/2014/main" id="{7CCA7910-53D1-49D3-AF79-5E262E52B57C}"/>
              </a:ext>
            </a:extLst>
          </p:cNvPr>
          <p:cNvSpPr>
            <a:spLocks noGrp="1"/>
          </p:cNvSpPr>
          <p:nvPr>
            <p:ph type="body" sz="half" idx="2"/>
          </p:nvPr>
        </p:nvSpPr>
        <p:spPr>
          <a:xfrm>
            <a:off x="346246" y="1536295"/>
            <a:ext cx="6586489" cy="3785419"/>
          </a:xfrm>
        </p:spPr>
        <p:txBody>
          <a:bodyPr vert="horz" lIns="91440" tIns="45720" rIns="91440" bIns="45720" rtlCol="0">
            <a:noAutofit/>
          </a:bodyPr>
          <a:lstStyle/>
          <a:p>
            <a:pPr indent="-228600">
              <a:buFont typeface="Arial" panose="020B0604020202020204" pitchFamily="34" charset="0"/>
              <a:buChar char="•"/>
            </a:pPr>
            <a:r>
              <a:rPr lang="en-US" sz="3600" dirty="0"/>
              <a:t>Wampum has not been extensively recorded in imagery due to the sacredness, and intention of the work.  NBCCD is very excited to support the ongoing efforts of AVA in encouraging students to explore this medium.  Students don’t need an expensive frame.  </a:t>
            </a:r>
            <a:endParaRPr lang="en-US" sz="3200" dirty="0"/>
          </a:p>
        </p:txBody>
      </p:sp>
      <p:pic>
        <p:nvPicPr>
          <p:cNvPr id="6" name="Picture Placeholder 5">
            <a:extLst>
              <a:ext uri="{FF2B5EF4-FFF2-40B4-BE49-F238E27FC236}">
                <a16:creationId xmlns:a16="http://schemas.microsoft.com/office/drawing/2014/main" id="{B10BECF1-5CA1-426C-B5DE-E3263E370B1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879"/>
          <a:stretch/>
        </p:blipFill>
        <p:spPr>
          <a:xfrm>
            <a:off x="7556408" y="10"/>
            <a:ext cx="4635591" cy="6857990"/>
          </a:xfrm>
          <a:prstGeom prst="rect">
            <a:avLst/>
          </a:prstGeom>
          <a:effectLst/>
        </p:spPr>
      </p:pic>
    </p:spTree>
    <p:extLst>
      <p:ext uri="{BB962C8B-B14F-4D97-AF65-F5344CB8AC3E}">
        <p14:creationId xmlns:p14="http://schemas.microsoft.com/office/powerpoint/2010/main" val="81388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A83B84-E93B-4B11-A170-7EAE38E5EF25}"/>
              </a:ext>
            </a:extLst>
          </p:cNvPr>
          <p:cNvPicPr>
            <a:picLocks noChangeAspect="1"/>
          </p:cNvPicPr>
          <p:nvPr/>
        </p:nvPicPr>
        <p:blipFill>
          <a:blip r:embed="rId2"/>
          <a:stretch>
            <a:fillRect/>
          </a:stretch>
        </p:blipFill>
        <p:spPr>
          <a:xfrm>
            <a:off x="0" y="-4378416"/>
            <a:ext cx="12192000" cy="6420897"/>
          </a:xfrm>
          <a:prstGeom prst="rect">
            <a:avLst/>
          </a:prstGeom>
        </p:spPr>
      </p:pic>
      <p:pic>
        <p:nvPicPr>
          <p:cNvPr id="8" name="Content Placeholder 7">
            <a:extLst>
              <a:ext uri="{FF2B5EF4-FFF2-40B4-BE49-F238E27FC236}">
                <a16:creationId xmlns:a16="http://schemas.microsoft.com/office/drawing/2014/main" id="{699F2BB8-24B9-4CC9-A248-54956CFA4B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365125"/>
            <a:ext cx="2284471" cy="2287529"/>
          </a:xfrm>
        </p:spPr>
      </p:pic>
      <p:sp>
        <p:nvSpPr>
          <p:cNvPr id="6" name="Content Placeholder 5">
            <a:extLst>
              <a:ext uri="{FF2B5EF4-FFF2-40B4-BE49-F238E27FC236}">
                <a16:creationId xmlns:a16="http://schemas.microsoft.com/office/drawing/2014/main" id="{4D7DF25A-006B-48D1-97D0-E6345EE899D7}"/>
              </a:ext>
            </a:extLst>
          </p:cNvPr>
          <p:cNvSpPr>
            <a:spLocks noGrp="1"/>
          </p:cNvSpPr>
          <p:nvPr>
            <p:ph sz="quarter" idx="4"/>
          </p:nvPr>
        </p:nvSpPr>
        <p:spPr>
          <a:xfrm>
            <a:off x="839788" y="3006726"/>
            <a:ext cx="10515600" cy="3182936"/>
          </a:xfrm>
        </p:spPr>
        <p:txBody>
          <a:bodyPr/>
          <a:lstStyle/>
          <a:p>
            <a:r>
              <a:rPr lang="en-US" dirty="0"/>
              <a:t>Dan Robichaud</a:t>
            </a:r>
          </a:p>
          <a:p>
            <a:r>
              <a:rPr lang="en-US" dirty="0">
                <a:hlinkClick r:id="rId4"/>
              </a:rPr>
              <a:t>Dan.Robichaud@gnb.ca</a:t>
            </a:r>
            <a:endParaRPr lang="en-US" dirty="0"/>
          </a:p>
          <a:p>
            <a:r>
              <a:rPr lang="en-US" dirty="0"/>
              <a:t>453-3343</a:t>
            </a:r>
          </a:p>
          <a:p>
            <a:r>
              <a:rPr lang="en-US" dirty="0"/>
              <a:t>Judie </a:t>
            </a:r>
            <a:r>
              <a:rPr lang="en-US" dirty="0" err="1"/>
              <a:t>Acquin-Mikovsky</a:t>
            </a:r>
            <a:endParaRPr lang="en-US" dirty="0"/>
          </a:p>
          <a:p>
            <a:r>
              <a:rPr lang="en-US" dirty="0">
                <a:hlinkClick r:id="rId5"/>
              </a:rPr>
              <a:t>Judie.Acquin-Miksovsky@gnb.ca</a:t>
            </a:r>
            <a:endParaRPr lang="en-US" dirty="0"/>
          </a:p>
          <a:p>
            <a:r>
              <a:rPr lang="en-US" dirty="0"/>
              <a:t>453-2645</a:t>
            </a:r>
          </a:p>
        </p:txBody>
      </p:sp>
    </p:spTree>
    <p:extLst>
      <p:ext uri="{BB962C8B-B14F-4D97-AF65-F5344CB8AC3E}">
        <p14:creationId xmlns:p14="http://schemas.microsoft.com/office/powerpoint/2010/main" val="93382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5971F3-C8DE-43FE-99D1-45D56CE0F5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632" r="7632"/>
          <a:stretch>
            <a:fillRect/>
          </a:stretch>
        </p:blipFill>
        <p:spPr>
          <a:xfrm>
            <a:off x="4929680" y="709448"/>
            <a:ext cx="6843703" cy="5403850"/>
          </a:xfrm>
        </p:spPr>
      </p:pic>
      <p:sp>
        <p:nvSpPr>
          <p:cNvPr id="4" name="Text Placeholder 3">
            <a:extLst>
              <a:ext uri="{FF2B5EF4-FFF2-40B4-BE49-F238E27FC236}">
                <a16:creationId xmlns:a16="http://schemas.microsoft.com/office/drawing/2014/main" id="{362F4158-CA5B-49F6-AB4C-D3600EBCAEEB}"/>
              </a:ext>
            </a:extLst>
          </p:cNvPr>
          <p:cNvSpPr>
            <a:spLocks noGrp="1"/>
          </p:cNvSpPr>
          <p:nvPr>
            <p:ph type="body" sz="half" idx="2"/>
          </p:nvPr>
        </p:nvSpPr>
        <p:spPr>
          <a:xfrm>
            <a:off x="429884" y="709448"/>
            <a:ext cx="3932237" cy="3811588"/>
          </a:xfrm>
        </p:spPr>
        <p:txBody>
          <a:bodyPr>
            <a:noAutofit/>
          </a:bodyPr>
          <a:lstStyle/>
          <a:p>
            <a:r>
              <a:rPr lang="en-US" sz="3600" dirty="0"/>
              <a:t>Traditional wampum was Laboriously hand carved beads from Quahog and Welk Shells, wampum was used as visual story telling by East Coast Aboriginal peoples.</a:t>
            </a:r>
          </a:p>
        </p:txBody>
      </p:sp>
    </p:spTree>
    <p:extLst>
      <p:ext uri="{BB962C8B-B14F-4D97-AF65-F5344CB8AC3E}">
        <p14:creationId xmlns:p14="http://schemas.microsoft.com/office/powerpoint/2010/main" val="84208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47193-C3C4-455D-83FF-EFBA811C3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659" y="0"/>
            <a:ext cx="8487624" cy="6858000"/>
          </a:xfrm>
          <a:prstGeom prst="rect">
            <a:avLst/>
          </a:prstGeom>
        </p:spPr>
      </p:pic>
    </p:spTree>
    <p:extLst>
      <p:ext uri="{BB962C8B-B14F-4D97-AF65-F5344CB8AC3E}">
        <p14:creationId xmlns:p14="http://schemas.microsoft.com/office/powerpoint/2010/main" val="394690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DBC2-1974-4207-9431-E4C9C654653C}"/>
              </a:ext>
            </a:extLst>
          </p:cNvPr>
          <p:cNvSpPr>
            <a:spLocks noGrp="1"/>
          </p:cNvSpPr>
          <p:nvPr>
            <p:ph type="title"/>
          </p:nvPr>
        </p:nvSpPr>
        <p:spPr>
          <a:xfrm>
            <a:off x="1019504" y="979426"/>
            <a:ext cx="3701652" cy="4985087"/>
          </a:xfrm>
        </p:spPr>
        <p:txBody>
          <a:bodyPr>
            <a:noAutofit/>
          </a:bodyPr>
          <a:lstStyle/>
          <a:p>
            <a:r>
              <a:rPr lang="en-US" sz="4800" dirty="0">
                <a:latin typeface="+mn-lt"/>
              </a:rPr>
              <a:t>Wampum is considered sacred to nations that make up the </a:t>
            </a:r>
            <a:r>
              <a:rPr lang="en-US" sz="4800" dirty="0" err="1">
                <a:latin typeface="+mn-lt"/>
              </a:rPr>
              <a:t>Wabanaki</a:t>
            </a:r>
            <a:r>
              <a:rPr lang="en-US" sz="4800" dirty="0">
                <a:latin typeface="+mn-lt"/>
              </a:rPr>
              <a:t> Peoples.</a:t>
            </a:r>
          </a:p>
        </p:txBody>
      </p:sp>
      <p:pic>
        <p:nvPicPr>
          <p:cNvPr id="5" name="Content Placeholder 4">
            <a:extLst>
              <a:ext uri="{FF2B5EF4-FFF2-40B4-BE49-F238E27FC236}">
                <a16:creationId xmlns:a16="http://schemas.microsoft.com/office/drawing/2014/main" id="{C9BA895C-B1A6-4BEE-886F-B0F43D86F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7657" y="354615"/>
            <a:ext cx="4863829" cy="6234710"/>
          </a:xfrm>
        </p:spPr>
      </p:pic>
    </p:spTree>
    <p:extLst>
      <p:ext uri="{BB962C8B-B14F-4D97-AF65-F5344CB8AC3E}">
        <p14:creationId xmlns:p14="http://schemas.microsoft.com/office/powerpoint/2010/main" val="110027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0DD9-5316-4AC9-8130-E749202E324C}"/>
              </a:ext>
            </a:extLst>
          </p:cNvPr>
          <p:cNvSpPr>
            <a:spLocks noGrp="1"/>
          </p:cNvSpPr>
          <p:nvPr>
            <p:ph type="title"/>
          </p:nvPr>
        </p:nvSpPr>
        <p:spPr/>
        <p:txBody>
          <a:bodyPr>
            <a:normAutofit/>
          </a:bodyPr>
          <a:lstStyle/>
          <a:p>
            <a:pPr algn="ctr"/>
            <a:r>
              <a:rPr lang="en-US" sz="3600" dirty="0">
                <a:latin typeface="+mn-lt"/>
              </a:rPr>
              <a:t>Wampum has been used as a currency, for gifts, recording events, demonstrating a position of power…..</a:t>
            </a:r>
          </a:p>
        </p:txBody>
      </p:sp>
      <p:pic>
        <p:nvPicPr>
          <p:cNvPr id="5" name="Content Placeholder 4">
            <a:extLst>
              <a:ext uri="{FF2B5EF4-FFF2-40B4-BE49-F238E27FC236}">
                <a16:creationId xmlns:a16="http://schemas.microsoft.com/office/drawing/2014/main" id="{0A96722A-F8A2-4716-9AA9-3E24C1CE0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4568" y="1701198"/>
            <a:ext cx="6303883" cy="4699602"/>
          </a:xfrm>
        </p:spPr>
      </p:pic>
    </p:spTree>
    <p:extLst>
      <p:ext uri="{BB962C8B-B14F-4D97-AF65-F5344CB8AC3E}">
        <p14:creationId xmlns:p14="http://schemas.microsoft.com/office/powerpoint/2010/main" val="161247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B165-F527-40BB-912F-B33261746B8F}"/>
              </a:ext>
            </a:extLst>
          </p:cNvPr>
          <p:cNvSpPr>
            <a:spLocks noGrp="1"/>
          </p:cNvSpPr>
          <p:nvPr>
            <p:ph type="title"/>
          </p:nvPr>
        </p:nvSpPr>
        <p:spPr>
          <a:xfrm>
            <a:off x="429986" y="250825"/>
            <a:ext cx="10515600" cy="1325563"/>
          </a:xfrm>
        </p:spPr>
        <p:txBody>
          <a:bodyPr>
            <a:normAutofit/>
          </a:bodyPr>
          <a:lstStyle/>
          <a:p>
            <a:pPr algn="ctr"/>
            <a:r>
              <a:rPr lang="en-US" sz="3600" dirty="0">
                <a:latin typeface="+mn-lt"/>
                <a:cs typeface="Times New Roman" panose="02020603050405020304" pitchFamily="18" charset="0"/>
              </a:rPr>
              <a:t>Wampum was so highly regarded and prized it was used as an exchange for value until the 1700’s.</a:t>
            </a:r>
          </a:p>
        </p:txBody>
      </p:sp>
      <p:pic>
        <p:nvPicPr>
          <p:cNvPr id="5" name="Content Placeholder 4">
            <a:extLst>
              <a:ext uri="{FF2B5EF4-FFF2-40B4-BE49-F238E27FC236}">
                <a16:creationId xmlns:a16="http://schemas.microsoft.com/office/drawing/2014/main" id="{83157345-8FF1-4EAA-97B4-B17262A529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161" y="1576388"/>
            <a:ext cx="6863250" cy="5167311"/>
          </a:xfrm>
        </p:spPr>
      </p:pic>
    </p:spTree>
    <p:extLst>
      <p:ext uri="{BB962C8B-B14F-4D97-AF65-F5344CB8AC3E}">
        <p14:creationId xmlns:p14="http://schemas.microsoft.com/office/powerpoint/2010/main" val="426227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6FBB-EA95-43C1-86DE-19A23AC4B010}"/>
              </a:ext>
            </a:extLst>
          </p:cNvPr>
          <p:cNvSpPr>
            <a:spLocks noGrp="1"/>
          </p:cNvSpPr>
          <p:nvPr>
            <p:ph type="title"/>
          </p:nvPr>
        </p:nvSpPr>
        <p:spPr>
          <a:xfrm>
            <a:off x="838200" y="571499"/>
            <a:ext cx="10515600" cy="604157"/>
          </a:xfrm>
        </p:spPr>
        <p:txBody>
          <a:bodyPr>
            <a:noAutofit/>
          </a:bodyPr>
          <a:lstStyle/>
          <a:p>
            <a:pPr algn="ctr"/>
            <a:br>
              <a:rPr lang="en-US" sz="3600" dirty="0"/>
            </a:br>
            <a:br>
              <a:rPr lang="en-US" sz="3600" dirty="0"/>
            </a:br>
            <a:r>
              <a:rPr lang="en-US" sz="3600" dirty="0">
                <a:latin typeface="+mn-lt"/>
              </a:rPr>
              <a:t>Due to the impact of Colonization, the spread of the Industrial Revolutions machines, and faster processing, wampum stopped being used as bank currency between nations during the 1700’s</a:t>
            </a:r>
          </a:p>
        </p:txBody>
      </p:sp>
      <p:pic>
        <p:nvPicPr>
          <p:cNvPr id="5" name="Content Placeholder 4">
            <a:extLst>
              <a:ext uri="{FF2B5EF4-FFF2-40B4-BE49-F238E27FC236}">
                <a16:creationId xmlns:a16="http://schemas.microsoft.com/office/drawing/2014/main" id="{3C321920-6F02-48E5-B646-4D711B5B8F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954" y="2662696"/>
            <a:ext cx="7088091" cy="3969331"/>
          </a:xfrm>
        </p:spPr>
      </p:pic>
    </p:spTree>
    <p:extLst>
      <p:ext uri="{BB962C8B-B14F-4D97-AF65-F5344CB8AC3E}">
        <p14:creationId xmlns:p14="http://schemas.microsoft.com/office/powerpoint/2010/main" val="251279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DC9A-9B8E-4A64-B81D-62AE961FD304}"/>
              </a:ext>
            </a:extLst>
          </p:cNvPr>
          <p:cNvSpPr>
            <a:spLocks noGrp="1"/>
          </p:cNvSpPr>
          <p:nvPr>
            <p:ph type="title"/>
          </p:nvPr>
        </p:nvSpPr>
        <p:spPr/>
        <p:txBody>
          <a:bodyPr/>
          <a:lstStyle/>
          <a:p>
            <a:r>
              <a:rPr lang="en-US" dirty="0">
                <a:latin typeface="+mn-lt"/>
              </a:rPr>
              <a:t>Wampum being made into traditional belts</a:t>
            </a:r>
          </a:p>
        </p:txBody>
      </p:sp>
      <p:sp>
        <p:nvSpPr>
          <p:cNvPr id="3" name="Text Placeholder 2">
            <a:extLst>
              <a:ext uri="{FF2B5EF4-FFF2-40B4-BE49-F238E27FC236}">
                <a16:creationId xmlns:a16="http://schemas.microsoft.com/office/drawing/2014/main" id="{BC1C3D51-D968-4875-BDFB-6ABD4E9BDDC6}"/>
              </a:ext>
            </a:extLst>
          </p:cNvPr>
          <p:cNvSpPr>
            <a:spLocks noGrp="1"/>
          </p:cNvSpPr>
          <p:nvPr>
            <p:ph type="body" idx="1"/>
          </p:nvPr>
        </p:nvSpPr>
        <p:spPr>
          <a:xfrm>
            <a:off x="1953885" y="1681163"/>
            <a:ext cx="5157787" cy="823912"/>
          </a:xfrm>
        </p:spPr>
        <p:txBody>
          <a:bodyPr/>
          <a:lstStyle/>
          <a:p>
            <a:r>
              <a:rPr lang="en-US" dirty="0"/>
              <a:t>Starting the process</a:t>
            </a:r>
          </a:p>
        </p:txBody>
      </p:sp>
      <p:pic>
        <p:nvPicPr>
          <p:cNvPr id="8" name="Content Placeholder 7">
            <a:extLst>
              <a:ext uri="{FF2B5EF4-FFF2-40B4-BE49-F238E27FC236}">
                <a16:creationId xmlns:a16="http://schemas.microsoft.com/office/drawing/2014/main" id="{DAC8C036-2618-4B5B-B5A2-00B56CB39F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7317" y="3006726"/>
            <a:ext cx="6174300" cy="3457608"/>
          </a:xfrm>
        </p:spPr>
      </p:pic>
      <p:sp>
        <p:nvSpPr>
          <p:cNvPr id="5" name="Text Placeholder 4">
            <a:extLst>
              <a:ext uri="{FF2B5EF4-FFF2-40B4-BE49-F238E27FC236}">
                <a16:creationId xmlns:a16="http://schemas.microsoft.com/office/drawing/2014/main" id="{DE71A37E-C0FC-439F-8E2B-8BC10E830FD2}"/>
              </a:ext>
            </a:extLst>
          </p:cNvPr>
          <p:cNvSpPr>
            <a:spLocks noGrp="1"/>
          </p:cNvSpPr>
          <p:nvPr>
            <p:ph type="body" sz="quarter" idx="3"/>
          </p:nvPr>
        </p:nvSpPr>
        <p:spPr>
          <a:xfrm>
            <a:off x="6739758" y="1690688"/>
            <a:ext cx="5183188" cy="823912"/>
          </a:xfrm>
        </p:spPr>
        <p:txBody>
          <a:bodyPr/>
          <a:lstStyle/>
          <a:p>
            <a:r>
              <a:rPr lang="en-US" dirty="0"/>
              <a:t>Weaving the beads onto the sinew</a:t>
            </a:r>
          </a:p>
        </p:txBody>
      </p:sp>
      <p:pic>
        <p:nvPicPr>
          <p:cNvPr id="10" name="Content Placeholder 9">
            <a:extLst>
              <a:ext uri="{FF2B5EF4-FFF2-40B4-BE49-F238E27FC236}">
                <a16:creationId xmlns:a16="http://schemas.microsoft.com/office/drawing/2014/main" id="{B8548B2E-F4F3-45BF-A820-4D96A5799FF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16357" y="3006726"/>
            <a:ext cx="5001191" cy="3457608"/>
          </a:xfrm>
        </p:spPr>
      </p:pic>
    </p:spTree>
    <p:extLst>
      <p:ext uri="{BB962C8B-B14F-4D97-AF65-F5344CB8AC3E}">
        <p14:creationId xmlns:p14="http://schemas.microsoft.com/office/powerpoint/2010/main" val="216337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4F3-EA0E-43AB-9381-C56A6713D585}"/>
              </a:ext>
            </a:extLst>
          </p:cNvPr>
          <p:cNvSpPr>
            <a:spLocks noGrp="1"/>
          </p:cNvSpPr>
          <p:nvPr>
            <p:ph type="title"/>
          </p:nvPr>
        </p:nvSpPr>
        <p:spPr>
          <a:xfrm>
            <a:off x="1216572" y="817219"/>
            <a:ext cx="2917371" cy="5235575"/>
          </a:xfrm>
        </p:spPr>
        <p:txBody>
          <a:bodyPr>
            <a:noAutofit/>
          </a:bodyPr>
          <a:lstStyle/>
          <a:p>
            <a:r>
              <a:rPr lang="en-US" sz="4800" dirty="0">
                <a:latin typeface="+mn-lt"/>
              </a:rPr>
              <a:t>This is an actor wearing  regalia including wampum for a movie.</a:t>
            </a:r>
          </a:p>
        </p:txBody>
      </p:sp>
      <p:pic>
        <p:nvPicPr>
          <p:cNvPr id="5" name="Content Placeholder 4">
            <a:extLst>
              <a:ext uri="{FF2B5EF4-FFF2-40B4-BE49-F238E27FC236}">
                <a16:creationId xmlns:a16="http://schemas.microsoft.com/office/drawing/2014/main" id="{01AF75BE-6F0F-4CC1-981E-54609A571B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5962" y="150524"/>
            <a:ext cx="4754080" cy="6568966"/>
          </a:xfrm>
        </p:spPr>
      </p:pic>
    </p:spTree>
    <p:extLst>
      <p:ext uri="{BB962C8B-B14F-4D97-AF65-F5344CB8AC3E}">
        <p14:creationId xmlns:p14="http://schemas.microsoft.com/office/powerpoint/2010/main" val="758400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166E9A7E336A4EA0158ADE96EEA79C" ma:contentTypeVersion="7" ma:contentTypeDescription="Create a new document." ma:contentTypeScope="" ma:versionID="1189a3fcb370c8894323dffb1f088739">
  <xsd:schema xmlns:xsd="http://www.w3.org/2001/XMLSchema" xmlns:xs="http://www.w3.org/2001/XMLSchema" xmlns:p="http://schemas.microsoft.com/office/2006/metadata/properties" xmlns:ns1="http://schemas.microsoft.com/sharepoint/v3" xmlns:ns2="12faf9ef-4c9f-4c7c-a4ec-fad78542a06c" targetNamespace="http://schemas.microsoft.com/office/2006/metadata/properties" ma:root="true" ma:fieldsID="6c20b913a91d20305794c616c0fc34b7" ns1:_="" ns2:_="">
    <xsd:import namespace="http://schemas.microsoft.com/sharepoint/v3"/>
    <xsd:import namespace="12faf9ef-4c9f-4c7c-a4ec-fad78542a06c"/>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faf9ef-4c9f-4c7c-a4ec-fad78542a06c" elementFormDefault="qualified">
    <xsd:import namespace="http://schemas.microsoft.com/office/2006/documentManagement/types"/>
    <xsd:import namespace="http://schemas.microsoft.com/office/infopath/2007/PartnerControls"/>
    <xsd:element name="Blog_x0020_Category" ma:index="6" ma:displayName="Blog Category" ma:list="{9ab2f72e-697d-46fb-ac8f-8c5e880e8e51}" ma:internalName="Blog_x0020_Category" ma:readOnly="false" ma:showField="Title" ma:web="12faf9ef-4c9f-4c7c-a4ec-fad78542a06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log_x0020_Category xmlns="12faf9ef-4c9f-4c7c-a4ec-fad78542a06c">28</Blog_x0020_Category>
  </documentManagement>
</p:properties>
</file>

<file path=customXml/itemProps1.xml><?xml version="1.0" encoding="utf-8"?>
<ds:datastoreItem xmlns:ds="http://schemas.openxmlformats.org/officeDocument/2006/customXml" ds:itemID="{F23091F6-CBFE-4280-AC4B-D9A868EF9C44}"/>
</file>

<file path=customXml/itemProps2.xml><?xml version="1.0" encoding="utf-8"?>
<ds:datastoreItem xmlns:ds="http://schemas.openxmlformats.org/officeDocument/2006/customXml" ds:itemID="{3B3C6DC6-5480-4483-9FA4-8C251D90AC39}"/>
</file>

<file path=customXml/itemProps3.xml><?xml version="1.0" encoding="utf-8"?>
<ds:datastoreItem xmlns:ds="http://schemas.openxmlformats.org/officeDocument/2006/customXml" ds:itemID="{1F33DC9E-47BB-4995-9E60-692332E5D240}"/>
</file>

<file path=docProps/app.xml><?xml version="1.0" encoding="utf-8"?>
<Properties xmlns="http://schemas.openxmlformats.org/officeDocument/2006/extended-properties" xmlns:vt="http://schemas.openxmlformats.org/officeDocument/2006/docPropsVTypes">
  <TotalTime>165</TotalTime>
  <Words>278</Words>
  <Application>Microsoft Office PowerPoint</Application>
  <PresentationFormat>Widescreen</PresentationFormat>
  <Paragraphs>33</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Wampum</vt:lpstr>
      <vt:lpstr>PowerPoint Presentation</vt:lpstr>
      <vt:lpstr>PowerPoint Presentation</vt:lpstr>
      <vt:lpstr>Wampum is considered sacred to nations that make up the Wabanaki Peoples.</vt:lpstr>
      <vt:lpstr>Wampum has been used as a currency, for gifts, recording events, demonstrating a position of power…..</vt:lpstr>
      <vt:lpstr>Wampum was so highly regarded and prized it was used as an exchange for value until the 1700’s.</vt:lpstr>
      <vt:lpstr>  Due to the impact of Colonization, the spread of the Industrial Revolutions machines, and faster processing, wampum stopped being used as bank currency between nations during the 1700’s</vt:lpstr>
      <vt:lpstr>Wampum being made into traditional belts</vt:lpstr>
      <vt:lpstr>This is an actor wearing  regalia including wampum for a movie.</vt:lpstr>
      <vt:lpstr>Wampum cut and shaped into beads, and used for jewellery</vt:lpstr>
      <vt:lpstr>Wampum is often used for everything from simple jewellery, ceremonial belts, and art.</vt:lpstr>
      <vt:lpstr>PowerPoint Presentation</vt:lpstr>
      <vt:lpstr>Wampum used as gemstones in jewellery</vt:lpstr>
      <vt:lpstr>PowerPoint Presentation</vt:lpstr>
      <vt:lpstr>PowerPoint Presentation</vt:lpstr>
      <vt:lpstr>Wampum Belt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Wampum</dc:title>
  <dc:creator>Gallagher, Trudy (NBCCD)</dc:creator>
  <cp:lastModifiedBy>Russell, Mackenzie (NBCCD)</cp:lastModifiedBy>
  <cp:revision>31</cp:revision>
  <dcterms:created xsi:type="dcterms:W3CDTF">2018-08-10T17:37:39Z</dcterms:created>
  <dcterms:modified xsi:type="dcterms:W3CDTF">2018-11-09T14:35:22Z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0x01010050166E9A7E336A4EA0158ADE96EEA79C</vt:lpwstr>
  </property>
</Properties>
</file>